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La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Lato-italic.fntdata"/><Relationship Id="rId12" Type="http://schemas.openxmlformats.org/officeDocument/2006/relationships/font" Target="fonts/La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4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840d2af284_0_24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840d2af284_0_24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/>
        </p:nvSpPr>
        <p:spPr>
          <a:xfrm>
            <a:off x="2039650" y="0"/>
            <a:ext cx="5947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C61AB"/>
                </a:solidFill>
              </a:rPr>
              <a:t>Policy Matrix</a:t>
            </a:r>
            <a:endParaRPr b="1" sz="3600">
              <a:solidFill>
                <a:srgbClr val="0C61AB"/>
              </a:solidFill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322225" y="857763"/>
            <a:ext cx="71043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50">
                <a:solidFill>
                  <a:srgbClr val="0C61AB"/>
                </a:solidFill>
              </a:rPr>
              <a:t>Policies, Standards and Procedures - Heat Map</a:t>
            </a:r>
            <a:endParaRPr b="1" sz="1750">
              <a:solidFill>
                <a:srgbClr val="0C61AB"/>
              </a:solidFill>
            </a:endParaRPr>
          </a:p>
        </p:txBody>
      </p:sp>
      <p:pic>
        <p:nvPicPr>
          <p:cNvPr id="88" name="Google Shape;8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387876"/>
            <a:ext cx="6470701" cy="37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75501" y="2390813"/>
            <a:ext cx="2216098" cy="25999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